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Light" panose="02000000000000000000" pitchFamily="2" charset="0"/>
      <p:regular r:id="rId21"/>
      <p:bold r:id="rId22"/>
      <p:italic r:id="rId23"/>
      <p:boldItalic r:id="rId24"/>
    </p:embeddedFont>
    <p:embeddedFont>
      <p:font typeface="Roboto Medium" panose="02000000000000000000" pitchFamily="2" charset="0"/>
      <p:regular r:id="rId25"/>
      <p:bold r:id="rId26"/>
      <p:italic r:id="rId27"/>
      <p:boldItalic r:id="rId28"/>
    </p:embeddedFont>
    <p:embeddedFont>
      <p:font typeface="Roboto Thin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DH+vMjnA3W0W+L1fh2i+r8ZUQ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B0FD57-18FF-446C-8D1D-63E013E1E87C}">
  <a:tblStyle styleId="{C4B0FD57-18FF-446C-8D1D-63E013E1E8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>
        <p:scale>
          <a:sx n="140" d="100"/>
          <a:sy n="140" d="100"/>
        </p:scale>
        <p:origin x="84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b6f558f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cb6f558f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a2f782bd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fa2f782bd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a2f782b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fa2f782bd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b6f558f0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cb6f558f0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F5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linkedin.com/company/72676027/admi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oceedy.dk" TargetMode="External"/><Relationship Id="rId5" Type="http://schemas.openxmlformats.org/officeDocument/2006/relationships/hyperlink" Target="mailto:aage.nielsen@proceedy.dk" TargetMode="External"/><Relationship Id="rId4" Type="http://schemas.openxmlformats.org/officeDocument/2006/relationships/hyperlink" Target="mailto:anders.juul@proceedy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title"/>
          </p:nvPr>
        </p:nvSpPr>
        <p:spPr>
          <a:xfrm>
            <a:off x="456400" y="521225"/>
            <a:ext cx="837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293745"/>
                </a:solidFill>
              </a:rPr>
              <a:t>Overskrift</a:t>
            </a:r>
            <a:endParaRPr>
              <a:solidFill>
                <a:srgbClr val="293745"/>
              </a:solidFill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25" y="4115576"/>
            <a:ext cx="836375" cy="8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l="17094" b="8382"/>
          <a:stretch/>
        </p:blipFill>
        <p:spPr>
          <a:xfrm>
            <a:off x="-9525" y="0"/>
            <a:ext cx="31020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 flipH="1">
            <a:off x="3184550" y="2523250"/>
            <a:ext cx="5237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3E5C76"/>
                </a:solidFill>
                <a:latin typeface="Roboto Thin"/>
                <a:ea typeface="Roboto Thin"/>
                <a:cs typeface="Roboto Thin"/>
                <a:sym typeface="Roboto Thin"/>
              </a:rPr>
              <a:t>Your digital assistant</a:t>
            </a:r>
            <a:endParaRPr sz="1400" b="0" i="0" u="none" strike="noStrike" cap="none">
              <a:solidFill>
                <a:srgbClr val="3E5C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3184550" y="1047175"/>
            <a:ext cx="3963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b="0" i="0" u="none" strike="noStrike" cap="none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Proceedy</a:t>
            </a:r>
            <a:r>
              <a:rPr lang="en" sz="7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25" y="4115576"/>
            <a:ext cx="836375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2"/>
          <p:cNvSpPr txBox="1"/>
          <p:nvPr/>
        </p:nvSpPr>
        <p:spPr>
          <a:xfrm>
            <a:off x="392700" y="316175"/>
            <a:ext cx="409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0"/>
              <a:buFont typeface="Arial"/>
              <a:buNone/>
            </a:pPr>
            <a:r>
              <a:rPr lang="en" sz="3220" b="0" i="0" u="none" strike="noStrike" cap="none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Prices</a:t>
            </a:r>
            <a:endParaRPr sz="3220" b="0" i="0" u="none" strike="noStrike" cap="none">
              <a:solidFill>
                <a:srgbClr val="3E5C7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8" name="Google Shape;158;p12"/>
          <p:cNvSpPr txBox="1"/>
          <p:nvPr/>
        </p:nvSpPr>
        <p:spPr>
          <a:xfrm>
            <a:off x="392700" y="888863"/>
            <a:ext cx="64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3E5C76"/>
                </a:solidFill>
                <a:latin typeface="Roboto Thin"/>
                <a:ea typeface="Roboto Thin"/>
                <a:cs typeface="Roboto Thin"/>
                <a:sym typeface="Roboto Thin"/>
              </a:rPr>
              <a:t>Proceedy Timeline must be available to all lawyers in the world</a:t>
            </a:r>
            <a:endParaRPr sz="1700" b="0" i="0" u="none" strike="noStrike" cap="none">
              <a:solidFill>
                <a:srgbClr val="3E5C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2" descr="Personer, der sidder på blå sto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2694" y="1687739"/>
            <a:ext cx="3079413" cy="20531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0" name="Google Shape;160;p12"/>
          <p:cNvGraphicFramePr/>
          <p:nvPr/>
        </p:nvGraphicFramePr>
        <p:xfrm>
          <a:off x="970050" y="1687750"/>
          <a:ext cx="4159600" cy="3269033"/>
        </p:xfrm>
        <a:graphic>
          <a:graphicData uri="http://schemas.openxmlformats.org/drawingml/2006/table">
            <a:tbl>
              <a:tblPr>
                <a:noFill/>
                <a:tableStyleId>{C4B0FD57-18FF-446C-8D1D-63E013E1E87C}</a:tableStyleId>
              </a:tblPr>
              <a:tblGrid>
                <a:gridCol w="136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</a:rPr>
                        <a:t>Proceedy Standard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39$ </a:t>
                      </a:r>
                      <a:r>
                        <a:rPr lang="en" sz="800" b="1">
                          <a:solidFill>
                            <a:schemeClr val="dk1"/>
                          </a:solidFill>
                        </a:rPr>
                        <a:t>per user per month</a:t>
                      </a:r>
                      <a:endParaRPr sz="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</a:rPr>
                        <a:t>Proceedy Pro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</a:rPr>
                        <a:t> 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49$ </a:t>
                      </a:r>
                      <a:r>
                        <a:rPr lang="en" sz="800" b="1">
                          <a:solidFill>
                            <a:schemeClr val="dk1"/>
                          </a:solidFill>
                        </a:rPr>
                        <a:t>per user per month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</a:rPr>
                        <a:t>Proceedy Enterprise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 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69$</a:t>
                      </a:r>
                      <a:r>
                        <a:rPr lang="en" sz="800" b="1">
                          <a:solidFill>
                            <a:schemeClr val="dk1"/>
                          </a:solidFill>
                        </a:rPr>
                        <a:t> per user per month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975">
                <a:tc>
                  <a:txBody>
                    <a:bodyPr/>
                    <a:lstStyle/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Create timelines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Create notes and underline text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Share with colleagues and clients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Print timelines 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Online access to timelines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Free support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Upload documents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228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 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Offline access to your timelines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 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Automatically created timelines via AI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 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Search in documents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 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Make a gallery of characters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·</a:t>
                      </a:r>
                      <a:r>
                        <a:rPr lang="en" sz="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	</a:t>
                      </a:r>
                      <a:endParaRPr sz="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Create themes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</a:rPr>
                        <a:t>Incl. all features from Proceedy standard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Integration to Active Directory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 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Company logo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 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Access to Proceedy API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 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Access to AI functionality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</a:rPr>
                        <a:t>Incl. all features from Proceedy standard and Proceedy Pro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3125351" y="652075"/>
            <a:ext cx="28932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0"/>
              <a:buFont typeface="Arial"/>
              <a:buNone/>
            </a:pPr>
            <a:r>
              <a:rPr lang="en" sz="3220" b="0" i="0" u="none" strike="noStrike" cap="none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Proceedy 202</a:t>
            </a:r>
            <a:r>
              <a:rPr lang="en" sz="3220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r>
              <a:rPr lang="en" sz="322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322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68" name="Google Shape;1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00" y="1377175"/>
            <a:ext cx="8446500" cy="3340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b6f558f07_0_0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cb6f558f07_0_0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gcb6f558f0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25" y="4115576"/>
            <a:ext cx="836375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cb6f558f07_0_0"/>
          <p:cNvSpPr txBox="1"/>
          <p:nvPr/>
        </p:nvSpPr>
        <p:spPr>
          <a:xfrm>
            <a:off x="1131238" y="252575"/>
            <a:ext cx="412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3200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Growth plan 2021-2025</a:t>
            </a:r>
            <a:endParaRPr sz="2800" b="0" i="0" u="none" strike="noStrike" cap="none">
              <a:solidFill>
                <a:srgbClr val="3E5C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cb6f558f0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238" y="954150"/>
            <a:ext cx="6598902" cy="396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25" y="4115576"/>
            <a:ext cx="836375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 txBox="1"/>
          <p:nvPr/>
        </p:nvSpPr>
        <p:spPr>
          <a:xfrm>
            <a:off x="946450" y="563400"/>
            <a:ext cx="787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0"/>
              <a:buFont typeface="Arial"/>
              <a:buNone/>
            </a:pPr>
            <a:r>
              <a:rPr lang="en" sz="3220" b="0" i="0" u="none" strike="noStrike" cap="none" dirty="0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Our target investment is € 1.1 </a:t>
            </a:r>
            <a:r>
              <a:rPr lang="en" sz="3220" b="0" i="0" u="none" strike="noStrike" cap="none" dirty="0" err="1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mio</a:t>
            </a:r>
            <a:r>
              <a:rPr lang="en" sz="3220" dirty="0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r>
              <a:rPr lang="en" sz="322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3220" b="0" i="0" u="none" strike="noStrike" cap="none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946450" y="1400100"/>
            <a:ext cx="74532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200" b="1">
                <a:solidFill>
                  <a:srgbClr val="3E5C76"/>
                </a:solidFill>
              </a:rPr>
              <a:t>We plan to make these hires in the next 3-6 months</a:t>
            </a:r>
            <a:endParaRPr sz="2200" b="1">
              <a:solidFill>
                <a:srgbClr val="3E5C7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1">
              <a:solidFill>
                <a:srgbClr val="3E5C76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2200"/>
              <a:buChar char="●"/>
            </a:pPr>
            <a:r>
              <a:rPr lang="en" sz="2200" b="1">
                <a:solidFill>
                  <a:srgbClr val="3E5C76"/>
                </a:solidFill>
              </a:rPr>
              <a:t>Software developer (2-3)</a:t>
            </a:r>
            <a:endParaRPr sz="2200" b="1">
              <a:solidFill>
                <a:srgbClr val="3E5C76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2200"/>
              <a:buChar char="●"/>
            </a:pPr>
            <a:r>
              <a:rPr lang="en" sz="2200" b="1">
                <a:solidFill>
                  <a:srgbClr val="3E5C76"/>
                </a:solidFill>
              </a:rPr>
              <a:t>Establish a development team in Eastern Europe</a:t>
            </a:r>
            <a:endParaRPr sz="2200" b="1">
              <a:solidFill>
                <a:srgbClr val="3E5C76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2200"/>
              <a:buChar char="●"/>
            </a:pPr>
            <a:r>
              <a:rPr lang="en" sz="2200" b="1">
                <a:solidFill>
                  <a:srgbClr val="3E5C76"/>
                </a:solidFill>
              </a:rPr>
              <a:t>Customer success manager</a:t>
            </a:r>
            <a:endParaRPr sz="2200" b="1">
              <a:solidFill>
                <a:srgbClr val="3E5C76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2200"/>
              <a:buChar char="●"/>
            </a:pPr>
            <a:r>
              <a:rPr lang="en" sz="2200" b="1">
                <a:solidFill>
                  <a:srgbClr val="3E5C76"/>
                </a:solidFill>
              </a:rPr>
              <a:t>UX designer </a:t>
            </a:r>
            <a:endParaRPr sz="2200" b="1">
              <a:solidFill>
                <a:srgbClr val="3E5C76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2200"/>
              <a:buChar char="●"/>
            </a:pPr>
            <a:r>
              <a:rPr lang="en" sz="2200" b="1">
                <a:solidFill>
                  <a:srgbClr val="3E5C76"/>
                </a:solidFill>
              </a:rPr>
              <a:t>Sales rep (1-2)</a:t>
            </a:r>
            <a:endParaRPr sz="2200" b="1">
              <a:solidFill>
                <a:srgbClr val="3E5C76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2200"/>
              <a:buChar char="●"/>
            </a:pPr>
            <a:r>
              <a:rPr lang="en" sz="2200" b="1">
                <a:solidFill>
                  <a:srgbClr val="3E5C76"/>
                </a:solidFill>
              </a:rPr>
              <a:t>Marketing Manager</a:t>
            </a:r>
            <a:endParaRPr sz="2200" b="1">
              <a:solidFill>
                <a:srgbClr val="3E5C76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2200"/>
              <a:buChar char="●"/>
            </a:pPr>
            <a:r>
              <a:rPr lang="en" sz="2200" b="1">
                <a:solidFill>
                  <a:srgbClr val="3E5C76"/>
                </a:solidFill>
              </a:rPr>
              <a:t>Support Manager</a:t>
            </a:r>
            <a:endParaRPr sz="2200" b="1">
              <a:solidFill>
                <a:srgbClr val="3E5C7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25" y="4115576"/>
            <a:ext cx="836375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7"/>
          <p:cNvSpPr txBox="1"/>
          <p:nvPr/>
        </p:nvSpPr>
        <p:spPr>
          <a:xfrm>
            <a:off x="476675" y="439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Contact information</a:t>
            </a:r>
            <a:endParaRPr sz="32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476675" y="1369725"/>
            <a:ext cx="79086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Anders Juul			+45 5193 0069	</a:t>
            </a:r>
            <a:r>
              <a:rPr lang="en" sz="1400" b="0" i="0" u="sng" strike="noStrike" cap="none">
                <a:solidFill>
                  <a:srgbClr val="6295C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anders.juul@proceedy.dk</a:t>
            </a:r>
            <a:r>
              <a:rPr lang="en" sz="1400" b="0" i="0" u="none" strike="noStrike" cap="none">
                <a:solidFill>
                  <a:srgbClr val="6295C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0" i="0" u="none" strike="noStrike" cap="none">
              <a:solidFill>
                <a:srgbClr val="6295C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Aage Nielsen			+45 5390 1639	</a:t>
            </a:r>
            <a:r>
              <a:rPr lang="en" sz="1400" b="0" i="0" u="sng" strike="noStrike" cap="none">
                <a:solidFill>
                  <a:srgbClr val="6295C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aage.nielsen@proceedy.dk</a:t>
            </a:r>
            <a:endParaRPr sz="1400" b="0" i="0" u="none" strike="noStrike" cap="none">
              <a:solidFill>
                <a:srgbClr val="6295C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Adresse: 				Fredens Torv 1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2. th</a:t>
            </a:r>
            <a:r>
              <a:rPr lang="en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8000 Aarhus C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Web:					</a:t>
            </a:r>
            <a:r>
              <a:rPr lang="en" sz="1400" b="0" i="0" u="sng" strike="noStrike" cap="none">
                <a:solidFill>
                  <a:srgbClr val="6295C1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www.proceedy.dk</a:t>
            </a:r>
            <a:r>
              <a:rPr lang="en" sz="1400" b="0" i="0" u="none" strike="noStrike" cap="none">
                <a:solidFill>
                  <a:srgbClr val="6295C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0" i="0" u="none" strike="noStrike" cap="none">
              <a:solidFill>
                <a:srgbClr val="6295C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F9AC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LinkedIn				</a:t>
            </a:r>
            <a:r>
              <a:rPr lang="en" sz="1400" b="0" i="0" u="sng" strike="noStrike" cap="none">
                <a:solidFill>
                  <a:srgbClr val="6295C1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https://www.linkedin.com/company/72676027</a:t>
            </a:r>
            <a:r>
              <a:rPr lang="en" sz="1400" b="0" i="0" u="none" strike="noStrike" cap="none">
                <a:solidFill>
                  <a:srgbClr val="6F9AC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0" i="0" u="none" strike="noStrike" cap="none">
              <a:solidFill>
                <a:srgbClr val="6F9AC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25" y="4115576"/>
            <a:ext cx="836375" cy="8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 amt="46000"/>
          </a:blip>
          <a:srcRect/>
          <a:stretch/>
        </p:blipFill>
        <p:spPr>
          <a:xfrm>
            <a:off x="5973400" y="1476000"/>
            <a:ext cx="2618849" cy="263957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606850" y="223750"/>
            <a:ext cx="7337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0" i="0" u="none" strike="noStrike" cap="none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It´s a challenge allways to be on top</a:t>
            </a:r>
            <a:endParaRPr sz="1400" b="0" i="0" u="none" strike="noStrike" cap="none">
              <a:solidFill>
                <a:srgbClr val="3E5C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674500" y="1411875"/>
            <a:ext cx="5298900" cy="333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Pains for lawyers:</a:t>
            </a:r>
            <a:endParaRPr sz="1800" b="1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 dirty="0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Creating overview of the case</a:t>
            </a:r>
            <a:endParaRPr sz="1800" b="1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 dirty="0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Extract the most important information from documents in the case and save it (persons, themes, organizations and places)</a:t>
            </a:r>
            <a:endParaRPr sz="1800" b="1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 dirty="0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Stress over deadlines</a:t>
            </a:r>
            <a:endParaRPr sz="1800" b="1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 dirty="0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Going back and forth between many cases</a:t>
            </a:r>
            <a:endParaRPr sz="1800" b="1" i="0" u="none" strike="noStrike" cap="none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 dirty="0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Work together on large cases is difficult</a:t>
            </a:r>
            <a:endParaRPr sz="1800" b="1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a2f782bd2_0_6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fa2f782bd2_0_6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fa2f782bd2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25" y="4115576"/>
            <a:ext cx="836375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fa2f782bd2_0_6"/>
          <p:cNvSpPr txBox="1"/>
          <p:nvPr/>
        </p:nvSpPr>
        <p:spPr>
          <a:xfrm>
            <a:off x="828125" y="231975"/>
            <a:ext cx="808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0"/>
              <a:buFont typeface="Arial"/>
              <a:buNone/>
            </a:pPr>
            <a:r>
              <a:rPr lang="en" sz="3220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Facts from our findings</a:t>
            </a:r>
            <a:endParaRPr sz="3220" b="0" i="0" u="none" strike="noStrike" cap="none">
              <a:solidFill>
                <a:srgbClr val="3E5C7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9" name="Google Shape;79;gfa2f782bd2_0_6"/>
          <p:cNvSpPr txBox="1"/>
          <p:nvPr/>
        </p:nvSpPr>
        <p:spPr>
          <a:xfrm>
            <a:off x="803550" y="1141114"/>
            <a:ext cx="75369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Lawyers work with up to 400 cases at a time</a:t>
            </a:r>
            <a:endParaRPr sz="1800" b="1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Average time for a case going through the legal system in Denmark is 22 months</a:t>
            </a:r>
            <a:endParaRPr sz="1800" b="1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+800.000 cases go to court in Denmark every year</a:t>
            </a:r>
            <a:endParaRPr sz="1800" b="1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Only 1/10 of all cases go to court</a:t>
            </a:r>
            <a:endParaRPr sz="1800" b="1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Most lawyers have 1 or more people to assist printing, scanning, producing timelines or other practical work around the case/client.</a:t>
            </a:r>
            <a:endParaRPr sz="1800" b="1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“If a case has more than 10.000 pages we need to print it to get a good overview”</a:t>
            </a:r>
            <a:endParaRPr sz="1800" b="1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25" y="4115576"/>
            <a:ext cx="836375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392700" y="79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Proceedy Timeline - </a:t>
            </a:r>
            <a:r>
              <a:rPr lang="en" sz="3200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our first product</a:t>
            </a:r>
            <a:endParaRPr sz="3200" b="0" i="0" u="none" strike="noStrike" cap="none">
              <a:solidFill>
                <a:srgbClr val="3E5C7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392700" y="681725"/>
            <a:ext cx="645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0" i="0" u="none" strike="noStrike" cap="none">
                <a:solidFill>
                  <a:srgbClr val="3E5C76"/>
                </a:solidFill>
                <a:latin typeface="Roboto Thin"/>
                <a:ea typeface="Roboto Thin"/>
                <a:cs typeface="Roboto Thin"/>
                <a:sym typeface="Roboto Thin"/>
              </a:rPr>
              <a:t>A simple tool for a complex task</a:t>
            </a:r>
            <a:endParaRPr sz="1400" b="1" i="0" u="none" strike="noStrike" cap="none">
              <a:solidFill>
                <a:srgbClr val="3E5C76"/>
              </a:solidFill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438800" y="1336275"/>
            <a:ext cx="53604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Easy access to your digital overview</a:t>
            </a:r>
            <a:endParaRPr sz="1800" b="1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Connect your findings to the timeline and make a theme and save it for later</a:t>
            </a:r>
            <a:endParaRPr sz="1800" b="1" i="0" u="none" strike="noStrike" cap="none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 i="0" u="none" strike="noStrike" cap="none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Keep track of the important points</a:t>
            </a:r>
            <a:endParaRPr sz="1800" b="1" i="0" u="none" strike="noStrike" cap="none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 i="0" u="none" strike="noStrike" cap="none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Share information with colleagues and clients</a:t>
            </a:r>
            <a:endParaRPr sz="1800" b="1" i="0" u="none" strike="noStrike" cap="none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 i="0" u="none" strike="noStrike" cap="none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Get a smooth and professional timeline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4225" y="794150"/>
            <a:ext cx="3237376" cy="251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a2f782bd2_1_0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fa2f782bd2_1_0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gfa2f782bd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050" y="4193126"/>
            <a:ext cx="836375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fa2f782bd2_1_0"/>
          <p:cNvSpPr txBox="1"/>
          <p:nvPr/>
        </p:nvSpPr>
        <p:spPr>
          <a:xfrm>
            <a:off x="828125" y="231975"/>
            <a:ext cx="808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0"/>
              <a:buFont typeface="Arial"/>
              <a:buNone/>
            </a:pPr>
            <a:r>
              <a:rPr lang="en" sz="3220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Proceedy Timeline</a:t>
            </a:r>
            <a:endParaRPr sz="3220" b="0" i="0" u="none" strike="noStrike" cap="none">
              <a:solidFill>
                <a:srgbClr val="3E5C7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9" name="Google Shape;99;gfa2f782bd2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225" y="986200"/>
            <a:ext cx="3035899" cy="218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fa2f782bd2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525" y="2646100"/>
            <a:ext cx="3345574" cy="24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fa2f782bd2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88" y="1159325"/>
            <a:ext cx="3189740" cy="200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fa2f782bd2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51450" y="3016938"/>
            <a:ext cx="4038826" cy="17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25" y="4115576"/>
            <a:ext cx="836375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1"/>
          <p:cNvSpPr txBox="1"/>
          <p:nvPr/>
        </p:nvSpPr>
        <p:spPr>
          <a:xfrm>
            <a:off x="828125" y="231975"/>
            <a:ext cx="808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0"/>
              <a:buFont typeface="Arial"/>
              <a:buNone/>
            </a:pPr>
            <a:r>
              <a:rPr lang="en" sz="3220" b="0" i="0" u="none" strike="noStrike" cap="none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Market 2022/23</a:t>
            </a:r>
            <a:endParaRPr sz="3220" b="0" i="0" u="none" strike="noStrike" cap="none">
              <a:solidFill>
                <a:srgbClr val="3E5C7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" name="Google Shape;111;p11"/>
          <p:cNvSpPr txBox="1"/>
          <p:nvPr/>
        </p:nvSpPr>
        <p:spPr>
          <a:xfrm>
            <a:off x="803550" y="1398114"/>
            <a:ext cx="75369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We will start our journey in Denmark and Norway where we already have the first 4-5 beachhead customers and partners in the pipeline. </a:t>
            </a:r>
            <a:endParaRPr sz="1800" b="1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 dirty="0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Lawyers and legal professionals in Denmark and Norway (+ 20.000 users)</a:t>
            </a:r>
            <a:endParaRPr sz="1800" b="1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Font typeface="Roboto"/>
              <a:buChar char="●"/>
            </a:pPr>
            <a:r>
              <a:rPr lang="en" sz="1800" b="1" dirty="0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Legal counsellors in </a:t>
            </a:r>
            <a:r>
              <a:rPr lang="en" sz="1800" b="1" dirty="0" err="1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organisations</a:t>
            </a:r>
            <a:r>
              <a:rPr lang="en" sz="1800" b="1" dirty="0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 in Denmark and Norway(+ 20.000 users)</a:t>
            </a:r>
            <a:endParaRPr sz="1800" b="1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 dirty="0">
                <a:solidFill>
                  <a:srgbClr val="3E5C76"/>
                </a:solidFill>
                <a:latin typeface="Roboto"/>
                <a:ea typeface="Roboto"/>
                <a:cs typeface="Roboto"/>
                <a:sym typeface="Roboto"/>
              </a:rPr>
              <a:t>But our future market is the world...</a:t>
            </a:r>
            <a:endParaRPr sz="2600" b="1" u="sng" dirty="0">
              <a:solidFill>
                <a:srgbClr val="3E5C7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25" y="4115576"/>
            <a:ext cx="836375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676175" y="202200"/>
            <a:ext cx="823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The Team</a:t>
            </a:r>
            <a:endParaRPr sz="3200" b="0" i="0" u="none" strike="noStrike" cap="none">
              <a:solidFill>
                <a:srgbClr val="3E5C7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785638" y="3019450"/>
            <a:ext cx="1733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E5C76"/>
                </a:solidFill>
                <a:latin typeface="Roboto Medium"/>
                <a:ea typeface="Roboto Medium"/>
                <a:cs typeface="Roboto Medium"/>
                <a:sym typeface="Roboto Medium"/>
              </a:rPr>
              <a:t>CEO - Anders Juul (founder</a:t>
            </a:r>
            <a:r>
              <a:rPr lang="en">
                <a:solidFill>
                  <a:srgbClr val="3E5C76"/>
                </a:solidFill>
                <a:latin typeface="Roboto Medium"/>
                <a:ea typeface="Roboto Medium"/>
                <a:cs typeface="Roboto Medium"/>
                <a:sym typeface="Roboto Medium"/>
              </a:rPr>
              <a:t>)</a:t>
            </a:r>
            <a:endParaRPr>
              <a:solidFill>
                <a:srgbClr val="3E5C7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3E5C76"/>
                </a:solidFill>
                <a:latin typeface="Roboto Medium"/>
                <a:ea typeface="Roboto Medium"/>
                <a:cs typeface="Roboto Medium"/>
                <a:sym typeface="Roboto Medium"/>
              </a:rPr>
              <a:t>10 years working with SaaS (FirstAgenda)</a:t>
            </a:r>
            <a:endParaRPr>
              <a:solidFill>
                <a:srgbClr val="3E5C7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993300" y="2989925"/>
            <a:ext cx="1733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E5C76"/>
                </a:solidFill>
                <a:latin typeface="Roboto Medium"/>
                <a:ea typeface="Roboto Medium"/>
                <a:cs typeface="Roboto Medium"/>
                <a:sym typeface="Roboto Medium"/>
              </a:rPr>
              <a:t>CTO - Aage Nielsen (founder)</a:t>
            </a:r>
            <a:endParaRPr sz="1400" b="0" i="0" u="none" strike="noStrike" cap="none">
              <a:solidFill>
                <a:srgbClr val="3E5C7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3E5C76"/>
                </a:solidFill>
                <a:latin typeface="Roboto Medium"/>
                <a:ea typeface="Roboto Medium"/>
                <a:cs typeface="Roboto Medium"/>
                <a:sym typeface="Roboto Medium"/>
              </a:rPr>
              <a:t>+20 years developing software to the financial sector</a:t>
            </a:r>
            <a:endParaRPr>
              <a:solidFill>
                <a:srgbClr val="3E5C7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5028900" y="3019438"/>
            <a:ext cx="1733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E5C76"/>
                </a:solidFill>
                <a:latin typeface="Roboto Medium"/>
                <a:ea typeface="Roboto Medium"/>
                <a:cs typeface="Roboto Medium"/>
                <a:sym typeface="Roboto Medium"/>
              </a:rPr>
              <a:t>CFO - Leif Krowicki</a:t>
            </a:r>
            <a:endParaRPr sz="1400" b="0" i="0" u="none" strike="noStrike" cap="none">
              <a:solidFill>
                <a:srgbClr val="3E5C7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E5C7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5C76"/>
                </a:solidFill>
                <a:latin typeface="Roboto Medium"/>
                <a:ea typeface="Roboto Medium"/>
                <a:cs typeface="Roboto Medium"/>
                <a:sym typeface="Roboto Medium"/>
              </a:rPr>
              <a:t>+30 years with accounting</a:t>
            </a:r>
            <a:endParaRPr>
              <a:solidFill>
                <a:srgbClr val="3E5C7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145" y="869635"/>
            <a:ext cx="1290703" cy="193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2375" y="869625"/>
            <a:ext cx="1290699" cy="193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78925" y="950604"/>
            <a:ext cx="1235752" cy="1854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7">
            <a:alphaModFix/>
          </a:blip>
          <a:srcRect l="11725" r="11732"/>
          <a:stretch/>
        </p:blipFill>
        <p:spPr>
          <a:xfrm>
            <a:off x="5153122" y="910837"/>
            <a:ext cx="1371041" cy="18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6880125" y="3019450"/>
            <a:ext cx="2174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E5C76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Product </a:t>
            </a:r>
            <a:r>
              <a:rPr lang="en">
                <a:solidFill>
                  <a:srgbClr val="3E5C76"/>
                </a:solidFill>
                <a:latin typeface="Roboto Medium"/>
                <a:ea typeface="Roboto Medium"/>
                <a:cs typeface="Roboto Medium"/>
                <a:sym typeface="Roboto Medium"/>
              </a:rPr>
              <a:t>Owner</a:t>
            </a:r>
            <a:r>
              <a:rPr lang="en" sz="1400" b="0" i="0" u="none" strike="noStrike" cap="none">
                <a:solidFill>
                  <a:srgbClr val="3E5C76"/>
                </a:solidFill>
                <a:latin typeface="Roboto Medium"/>
                <a:ea typeface="Roboto Medium"/>
                <a:cs typeface="Roboto Medium"/>
                <a:sym typeface="Roboto Medium"/>
              </a:rPr>
              <a:t> - </a:t>
            </a:r>
            <a:endParaRPr sz="1400" b="0" i="0" u="none" strike="noStrike" cap="none">
              <a:solidFill>
                <a:srgbClr val="3E5C7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3E5C76"/>
                </a:solidFill>
                <a:latin typeface="Roboto Medium"/>
                <a:ea typeface="Roboto Medium"/>
                <a:cs typeface="Roboto Medium"/>
                <a:sym typeface="Roboto Medium"/>
              </a:rPr>
              <a:t>Eva Konrad Hanneslund</a:t>
            </a:r>
            <a:endParaRPr sz="1400" b="0" i="0" u="none" strike="noStrike" cap="none">
              <a:solidFill>
                <a:srgbClr val="3E5C7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3E5C7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3E5C76"/>
                </a:solidFill>
                <a:latin typeface="Roboto Medium"/>
                <a:ea typeface="Roboto Medium"/>
                <a:cs typeface="Roboto Medium"/>
                <a:sym typeface="Roboto Medium"/>
              </a:rPr>
              <a:t>Master of Information Science</a:t>
            </a:r>
            <a:endParaRPr>
              <a:solidFill>
                <a:srgbClr val="3E5C7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25" y="4115576"/>
            <a:ext cx="836375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1003525" y="640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0" i="0" u="none" strike="noStrike" cap="none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Mission</a:t>
            </a:r>
            <a:endParaRPr sz="4000" b="0" i="0" u="none" strike="noStrike" cap="none">
              <a:solidFill>
                <a:srgbClr val="3E5C7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0075" y="640675"/>
            <a:ext cx="4383826" cy="441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2652113" y="2341425"/>
            <a:ext cx="41118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100" b="1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Proceedy</a:t>
            </a:r>
            <a:r>
              <a:rPr lang="en" sz="2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will be the preferred digital tool for lawyers and legal professionals</a:t>
            </a:r>
            <a:endParaRPr sz="21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2652125" y="3539275"/>
            <a:ext cx="303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- Anders Juul</a:t>
            </a:r>
            <a:endParaRPr sz="1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b6f558f07_0_8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293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cb6f558f07_0_8"/>
          <p:cNvSpPr/>
          <p:nvPr/>
        </p:nvSpPr>
        <p:spPr>
          <a:xfrm>
            <a:off x="311700" y="0"/>
            <a:ext cx="81000" cy="5143500"/>
          </a:xfrm>
          <a:prstGeom prst="rect">
            <a:avLst/>
          </a:prstGeom>
          <a:solidFill>
            <a:srgbClr val="DCB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cb6f558f07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5925" y="4115576"/>
            <a:ext cx="836375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cb6f558f07_0_8"/>
          <p:cNvSpPr txBox="1"/>
          <p:nvPr/>
        </p:nvSpPr>
        <p:spPr>
          <a:xfrm>
            <a:off x="550425" y="316175"/>
            <a:ext cx="409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0"/>
              <a:buFont typeface="Arial"/>
              <a:buNone/>
            </a:pPr>
            <a:r>
              <a:rPr lang="en" sz="3220">
                <a:solidFill>
                  <a:srgbClr val="3E5C76"/>
                </a:solidFill>
                <a:latin typeface="Roboto Light"/>
                <a:ea typeface="Roboto Light"/>
                <a:cs typeface="Roboto Light"/>
                <a:sym typeface="Roboto Light"/>
              </a:rPr>
              <a:t>Go to market strategy</a:t>
            </a:r>
            <a:endParaRPr sz="3220" b="0" i="0" u="none" strike="noStrike" cap="none">
              <a:solidFill>
                <a:srgbClr val="3E5C7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7" name="Google Shape;147;gcb6f558f07_0_8"/>
          <p:cNvSpPr txBox="1"/>
          <p:nvPr/>
        </p:nvSpPr>
        <p:spPr>
          <a:xfrm>
            <a:off x="680000" y="1347500"/>
            <a:ext cx="64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dirty="0">
                <a:solidFill>
                  <a:srgbClr val="3E5C76"/>
                </a:solidFill>
              </a:rPr>
              <a:t>Lawyers and Legal professionals </a:t>
            </a:r>
            <a:r>
              <a:rPr lang="en" sz="1700" b="1" dirty="0">
                <a:solidFill>
                  <a:srgbClr val="3E5C76"/>
                </a:solidFill>
              </a:rPr>
              <a:t> </a:t>
            </a:r>
            <a:endParaRPr sz="1700" b="1" i="0" u="none" strike="noStrike" cap="none" dirty="0">
              <a:solidFill>
                <a:srgbClr val="3E5C76"/>
              </a:solidFill>
            </a:endParaRPr>
          </a:p>
        </p:txBody>
      </p:sp>
      <p:pic>
        <p:nvPicPr>
          <p:cNvPr id="148" name="Google Shape;148;gcb6f558f07_0_8" descr="Personer, der sidder på blå sto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7594" y="223014"/>
            <a:ext cx="3079413" cy="205312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cb6f558f07_0_8"/>
          <p:cNvSpPr txBox="1"/>
          <p:nvPr/>
        </p:nvSpPr>
        <p:spPr>
          <a:xfrm>
            <a:off x="680000" y="2276150"/>
            <a:ext cx="6762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Char char="●"/>
            </a:pPr>
            <a:r>
              <a:rPr lang="en" sz="1800" b="1">
                <a:solidFill>
                  <a:srgbClr val="3E5C76"/>
                </a:solidFill>
              </a:rPr>
              <a:t>Inbound marketing (Linkedin, direct mail, content marketing, marketing automation) </a:t>
            </a:r>
            <a:endParaRPr sz="1800" b="1">
              <a:solidFill>
                <a:srgbClr val="3E5C7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Char char="●"/>
            </a:pPr>
            <a:r>
              <a:rPr lang="en" sz="1800" b="1">
                <a:solidFill>
                  <a:srgbClr val="3E5C76"/>
                </a:solidFill>
              </a:rPr>
              <a:t>Sales Reps</a:t>
            </a:r>
            <a:endParaRPr sz="1800" b="1">
              <a:solidFill>
                <a:srgbClr val="3E5C7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Char char="●"/>
            </a:pPr>
            <a:r>
              <a:rPr lang="en" sz="1800" b="1">
                <a:solidFill>
                  <a:srgbClr val="3E5C76"/>
                </a:solidFill>
              </a:rPr>
              <a:t>Attending Legal Tech events (Tech-tarium, Nordic Legal Tech Days etc.)</a:t>
            </a:r>
            <a:endParaRPr sz="1800" b="1">
              <a:solidFill>
                <a:srgbClr val="3E5C7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E5C76"/>
              </a:buClr>
              <a:buSzPts val="1800"/>
              <a:buChar char="●"/>
            </a:pPr>
            <a:r>
              <a:rPr lang="en" sz="1800" b="1">
                <a:solidFill>
                  <a:srgbClr val="3E5C76"/>
                </a:solidFill>
              </a:rPr>
              <a:t>Sales via Legal Tech partners </a:t>
            </a:r>
            <a:endParaRPr sz="1800" b="1">
              <a:solidFill>
                <a:srgbClr val="3E5C7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627</Words>
  <Application>Microsoft Macintosh PowerPoint</Application>
  <PresentationFormat>Skærmshow (16:9)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Arial</vt:lpstr>
      <vt:lpstr>Roboto Light</vt:lpstr>
      <vt:lpstr>Roboto Thin</vt:lpstr>
      <vt:lpstr>Roboto</vt:lpstr>
      <vt:lpstr>Roboto Medium</vt:lpstr>
      <vt:lpstr>Times New Roman</vt:lpstr>
      <vt:lpstr>Simple Light</vt:lpstr>
      <vt:lpstr>Overskrift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cp:lastModifiedBy>Anders Juul</cp:lastModifiedBy>
  <cp:revision>2</cp:revision>
  <dcterms:modified xsi:type="dcterms:W3CDTF">2021-11-12T05:43:42Z</dcterms:modified>
</cp:coreProperties>
</file>